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4"/>
  </p:sldMasterIdLst>
  <p:sldIdLst>
    <p:sldId id="256" r:id="rId5"/>
    <p:sldId id="258" r:id="rId6"/>
    <p:sldId id="259" r:id="rId7"/>
    <p:sldId id="260" r:id="rId8"/>
    <p:sldId id="266" r:id="rId9"/>
    <p:sldId id="261" r:id="rId10"/>
    <p:sldId id="262" r:id="rId11"/>
    <p:sldId id="264" r:id="rId12"/>
    <p:sldId id="265" r:id="rId13"/>
    <p:sldId id="263" r:id="rId14"/>
    <p:sldId id="267" r:id="rId15"/>
    <p:sldId id="269" r:id="rId16"/>
    <p:sldId id="268" r:id="rId17"/>
    <p:sldId id="27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A886DB-B723-F76C-67A4-D5C7190B7DF8}" v="6" dt="2018-09-18T17:18:32.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4" autoAdjust="0"/>
    <p:restoredTop sz="94660"/>
  </p:normalViewPr>
  <p:slideViewPr>
    <p:cSldViewPr snapToGrid="0">
      <p:cViewPr varScale="1">
        <p:scale>
          <a:sx n="86" d="100"/>
          <a:sy n="86" d="100"/>
        </p:scale>
        <p:origin x="114"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42331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dirty="0"/>
              <a:t>Click to edit Master title style</a:t>
            </a:r>
          </a:p>
        </p:txBody>
      </p:sp>
      <p:sp>
        <p:nvSpPr>
          <p:cNvPr id="3" name="Content Placeholder 2"/>
          <p:cNvSpPr>
            <a:spLocks noGrp="1"/>
          </p:cNvSpPr>
          <p:nvPr>
            <p:ph idx="1"/>
          </p:nvPr>
        </p:nvSpPr>
        <p:spPr>
          <a:xfrm>
            <a:off x="2589212" y="2133600"/>
            <a:ext cx="8915400" cy="377762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52864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dirty="0"/>
              <a:t>Click to edit Master title style</a:t>
            </a:r>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30225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50754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a:t>Click to edit Master title style</a:t>
            </a:r>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65964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67694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2082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dirty="0"/>
              <a:t>Click to edit Master title style</a:t>
            </a:r>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33050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dirty="0"/>
              <a:t>Click to edit Master title style</a:t>
            </a:r>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70407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dirty="0"/>
              <a:t>Click to edit Master title style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72232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91737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dirty="0"/>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93231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54180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dirty="0"/>
              <a:t>Click to edit Master title style</a:t>
            </a:r>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dirty="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9664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85921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dirty="0"/>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4924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2/4/2020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5056733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GOGru_4z1Vc"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creativenonfiction.org/brevity/past%20issues/brev19/sukrung19.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discovermagazine.com/mind/your-brains-response-to-your-ex-according-to-neuroscienc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nytimes.com/2002/01/27/magazine/lives-dishing-dirt.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0" name="Rectangle 8">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0">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2">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825F27"/>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68565" y="1844229"/>
            <a:ext cx="4516679" cy="1772247"/>
          </a:xfrm>
        </p:spPr>
        <p:txBody>
          <a:bodyPr>
            <a:normAutofit/>
          </a:bodyPr>
          <a:lstStyle/>
          <a:p>
            <a:pPr algn="ctr"/>
            <a:r>
              <a:rPr lang="en-US" sz="4400" dirty="0">
                <a:solidFill>
                  <a:srgbClr val="FEFFFF"/>
                </a:solidFill>
              </a:rPr>
              <a:t>Writing a Narrative Essay</a:t>
            </a:r>
            <a:endParaRPr lang="en-US" sz="4400" dirty="0"/>
          </a:p>
        </p:txBody>
      </p:sp>
      <p:sp>
        <p:nvSpPr>
          <p:cNvPr id="3" name="Subtitle 2"/>
          <p:cNvSpPr>
            <a:spLocks noGrp="1"/>
          </p:cNvSpPr>
          <p:nvPr>
            <p:ph type="subTitle" idx="1"/>
          </p:nvPr>
        </p:nvSpPr>
        <p:spPr>
          <a:xfrm>
            <a:off x="467707" y="3871019"/>
            <a:ext cx="3778870" cy="1314209"/>
          </a:xfrm>
        </p:spPr>
        <p:txBody>
          <a:bodyPr anchor="t">
            <a:noAutofit/>
          </a:bodyPr>
          <a:lstStyle/>
          <a:p>
            <a:pPr algn="ctr"/>
            <a:r>
              <a:rPr lang="en-US" sz="2400" dirty="0">
                <a:solidFill>
                  <a:srgbClr val="FEFFFF"/>
                </a:solidFill>
              </a:rPr>
              <a:t>The Ins and Outs of Producing Narrative Voice with a Story</a:t>
            </a:r>
            <a:endParaRPr lang="en-US"/>
          </a:p>
        </p:txBody>
      </p:sp>
      <p:pic>
        <p:nvPicPr>
          <p:cNvPr id="4" name="Picture 4" descr="A picture containing sky, indoor&#10;&#10;Description generated with high confidence">
            <a:extLst>
              <a:ext uri="{FF2B5EF4-FFF2-40B4-BE49-F238E27FC236}">
                <a16:creationId xmlns:a16="http://schemas.microsoft.com/office/drawing/2014/main" id="{8E74B261-A515-4175-AD8A-0542218C7263}"/>
              </a:ext>
            </a:extLst>
          </p:cNvPr>
          <p:cNvPicPr>
            <a:picLocks noChangeAspect="1"/>
          </p:cNvPicPr>
          <p:nvPr/>
        </p:nvPicPr>
        <p:blipFill rotWithShape="1">
          <a:blip r:embed="rId2"/>
          <a:srcRect l="11316" r="12974" b="-1"/>
          <a:stretch/>
        </p:blipFill>
        <p:spPr>
          <a:xfrm>
            <a:off x="4639732" y="10"/>
            <a:ext cx="7552267" cy="6857990"/>
          </a:xfrm>
          <a:prstGeom prst="rect">
            <a:avLst/>
          </a:prstGeom>
        </p:spPr>
      </p:pic>
    </p:spTree>
    <p:extLst>
      <p:ext uri="{BB962C8B-B14F-4D97-AF65-F5344CB8AC3E}">
        <p14:creationId xmlns:p14="http://schemas.microsoft.com/office/powerpoint/2010/main" val="3622625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879851-1A1D-4246-AAA1-C484E85833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sunset over a body of water&#10;&#10;Description generated with very high confidence">
            <a:extLst>
              <a:ext uri="{FF2B5EF4-FFF2-40B4-BE49-F238E27FC236}">
                <a16:creationId xmlns:a16="http://schemas.microsoft.com/office/drawing/2014/main" id="{A7E25F32-08A7-4823-9F39-71769022F672}"/>
              </a:ext>
            </a:extLst>
          </p:cNvPr>
          <p:cNvPicPr>
            <a:picLocks noChangeAspect="1"/>
          </p:cNvPicPr>
          <p:nvPr/>
        </p:nvPicPr>
        <p:blipFill rotWithShape="1">
          <a:blip r:embed="rId2">
            <a:alphaModFix amt="35000"/>
          </a:blip>
          <a:srcRect t="23975" b="1025"/>
          <a:stretch/>
        </p:blipFill>
        <p:spPr>
          <a:xfrm>
            <a:off x="-8825" y="10"/>
            <a:ext cx="12192000" cy="6857990"/>
          </a:xfrm>
          <a:prstGeom prst="rect">
            <a:avLst/>
          </a:prstGeom>
        </p:spPr>
      </p:pic>
      <p:sp>
        <p:nvSpPr>
          <p:cNvPr id="2" name="Title 1">
            <a:extLst>
              <a:ext uri="{FF2B5EF4-FFF2-40B4-BE49-F238E27FC236}">
                <a16:creationId xmlns:a16="http://schemas.microsoft.com/office/drawing/2014/main" id="{0F35FC7D-FC99-4AA1-BD7E-E3B21779ABE3}"/>
              </a:ext>
            </a:extLst>
          </p:cNvPr>
          <p:cNvSpPr>
            <a:spLocks noGrp="1"/>
          </p:cNvSpPr>
          <p:nvPr>
            <p:ph type="title"/>
          </p:nvPr>
        </p:nvSpPr>
        <p:spPr>
          <a:xfrm>
            <a:off x="2066892" y="860593"/>
            <a:ext cx="8911687" cy="1280890"/>
          </a:xfrm>
        </p:spPr>
        <p:txBody>
          <a:bodyPr>
            <a:normAutofit/>
          </a:bodyPr>
          <a:lstStyle/>
          <a:p>
            <a:r>
              <a:rPr lang="en-US">
                <a:solidFill>
                  <a:srgbClr val="E5B870"/>
                </a:solidFill>
              </a:rPr>
              <a:t>Writing with Reflection in Narration</a:t>
            </a:r>
          </a:p>
        </p:txBody>
      </p:sp>
      <p:sp>
        <p:nvSpPr>
          <p:cNvPr id="3" name="Content Placeholder 2">
            <a:extLst>
              <a:ext uri="{FF2B5EF4-FFF2-40B4-BE49-F238E27FC236}">
                <a16:creationId xmlns:a16="http://schemas.microsoft.com/office/drawing/2014/main" id="{8E4A41D4-9E6B-4C30-A87B-CCFC37BA2BCA}"/>
              </a:ext>
            </a:extLst>
          </p:cNvPr>
          <p:cNvSpPr>
            <a:spLocks noGrp="1"/>
          </p:cNvSpPr>
          <p:nvPr>
            <p:ph idx="1"/>
          </p:nvPr>
        </p:nvSpPr>
        <p:spPr>
          <a:xfrm>
            <a:off x="1931800" y="2133600"/>
            <a:ext cx="8915400" cy="3777622"/>
          </a:xfrm>
        </p:spPr>
        <p:txBody>
          <a:bodyPr vert="horz" lIns="91440" tIns="45720" rIns="91440" bIns="45720" rtlCol="0" anchor="t">
            <a:normAutofit/>
          </a:bodyPr>
          <a:lstStyle/>
          <a:p>
            <a:pPr marL="0" indent="0">
              <a:buClr>
                <a:srgbClr val="E5B870"/>
              </a:buClr>
              <a:buNone/>
            </a:pPr>
            <a:r>
              <a:rPr lang="en-US" sz="2400" dirty="0"/>
              <a:t>Writing to reflect is one of the most common activities writers undertake. Reflective essays (narrative essays) allow the writer to convey their thoughts about a subject with readers who share an interest. As a writer, you might reflect on a personal experience, an idea you've encountered online or in a book, a photograph or other physical object that holds special meaning for you, a person you've met or read about, a troubling or tragic event, or even an inspiring conversation you have had with someone. </a:t>
            </a:r>
          </a:p>
          <a:p>
            <a:pPr marL="0" indent="0">
              <a:buClr>
                <a:srgbClr val="E5B870"/>
              </a:buClr>
              <a:buNone/>
            </a:pPr>
            <a:endParaRPr lang="en-US"/>
          </a:p>
        </p:txBody>
      </p:sp>
    </p:spTree>
    <p:extLst>
      <p:ext uri="{BB962C8B-B14F-4D97-AF65-F5344CB8AC3E}">
        <p14:creationId xmlns:p14="http://schemas.microsoft.com/office/powerpoint/2010/main" val="359667853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7A79-6F6E-47D5-97E3-22484B22221A}"/>
              </a:ext>
            </a:extLst>
          </p:cNvPr>
          <p:cNvSpPr>
            <a:spLocks noGrp="1"/>
          </p:cNvSpPr>
          <p:nvPr>
            <p:ph type="title"/>
          </p:nvPr>
        </p:nvSpPr>
        <p:spPr/>
        <p:txBody>
          <a:bodyPr/>
          <a:lstStyle/>
          <a:p>
            <a:pPr algn="ctr"/>
            <a:r>
              <a:rPr lang="en-US" dirty="0"/>
              <a:t>Where to Start?</a:t>
            </a:r>
          </a:p>
        </p:txBody>
      </p:sp>
      <p:sp>
        <p:nvSpPr>
          <p:cNvPr id="3" name="Content Placeholder 2">
            <a:extLst>
              <a:ext uri="{FF2B5EF4-FFF2-40B4-BE49-F238E27FC236}">
                <a16:creationId xmlns:a16="http://schemas.microsoft.com/office/drawing/2014/main" id="{D42DDF98-AC9F-41BA-AA47-B9CDA80ED935}"/>
              </a:ext>
            </a:extLst>
          </p:cNvPr>
          <p:cNvSpPr>
            <a:spLocks noGrp="1"/>
          </p:cNvSpPr>
          <p:nvPr>
            <p:ph idx="1"/>
          </p:nvPr>
        </p:nvSpPr>
        <p:spPr>
          <a:xfrm>
            <a:off x="2589212" y="1540934"/>
            <a:ext cx="8915400" cy="5313716"/>
          </a:xfrm>
        </p:spPr>
        <p:txBody>
          <a:bodyPr vert="horz" lIns="91440" tIns="45720" rIns="91440" bIns="45720" rtlCol="0" anchor="t">
            <a:noAutofit/>
          </a:bodyPr>
          <a:lstStyle/>
          <a:p>
            <a:pPr marL="0" indent="0">
              <a:buNone/>
            </a:pPr>
            <a:r>
              <a:rPr lang="en-US" sz="1700" dirty="0">
                <a:solidFill>
                  <a:schemeClr val="tx1"/>
                </a:solidFill>
              </a:rPr>
              <a:t>Begin by collecting details. Without details, even the best document can fall flat. To collect details for a reflective/narrative essay, use the following strategies:</a:t>
            </a:r>
          </a:p>
          <a:p>
            <a:pPr marL="1028700" lvl="1">
              <a:buFont typeface="Wingdings" charset="2"/>
              <a:buChar char="§"/>
            </a:pPr>
            <a:r>
              <a:rPr lang="en-US" sz="1700" b="1" dirty="0">
                <a:solidFill>
                  <a:schemeClr val="tx1"/>
                </a:solidFill>
              </a:rPr>
              <a:t>Describe your subject</a:t>
            </a:r>
            <a:r>
              <a:rPr lang="en-US" sz="1700" dirty="0">
                <a:solidFill>
                  <a:schemeClr val="tx1"/>
                </a:solidFill>
              </a:rPr>
              <a:t>. Take time to observe your subject personally. If you have firsthand experience about the subject (if it is about you personally), free-write or brainstorm about it: write down what you saw and heard, what you felt, even what you smelled. Provide a lot of detail!</a:t>
            </a:r>
          </a:p>
          <a:p>
            <a:pPr marL="1028700" lvl="1">
              <a:buFont typeface="Wingdings" charset="2"/>
              <a:buChar char="§"/>
            </a:pPr>
            <a:r>
              <a:rPr lang="en-US" sz="1700" b="1" dirty="0">
                <a:solidFill>
                  <a:schemeClr val="tx1"/>
                </a:solidFill>
              </a:rPr>
              <a:t>Compare your subject to something else</a:t>
            </a:r>
            <a:r>
              <a:rPr lang="en-US" sz="1700" dirty="0">
                <a:solidFill>
                  <a:schemeClr val="tx1"/>
                </a:solidFill>
              </a:rPr>
              <a:t>. Many subjects are best understood when they are related to other things. You could create a two-column log and record your reflections on the similarities and differences of the two subjects. </a:t>
            </a:r>
          </a:p>
          <a:p>
            <a:pPr marL="1028700" lvl="1">
              <a:buFont typeface="Wingdings" charset="2"/>
              <a:buChar char="§"/>
            </a:pPr>
            <a:r>
              <a:rPr lang="en-US" sz="1700" b="1" dirty="0">
                <a:solidFill>
                  <a:schemeClr val="tx1"/>
                </a:solidFill>
              </a:rPr>
              <a:t>Discuss your idea with others</a:t>
            </a:r>
            <a:r>
              <a:rPr lang="en-US" sz="1700" dirty="0">
                <a:solidFill>
                  <a:schemeClr val="tx1"/>
                </a:solidFill>
              </a:rPr>
              <a:t>. Ask your friends, family, or professors what they think about your subject and how you should formulate a story around it.</a:t>
            </a:r>
          </a:p>
          <a:p>
            <a:pPr marL="1028700" lvl="1">
              <a:buFont typeface="Wingdings" charset="2"/>
              <a:buChar char="§"/>
            </a:pPr>
            <a:r>
              <a:rPr lang="en-US" sz="1700" b="1" dirty="0">
                <a:solidFill>
                  <a:schemeClr val="tx1"/>
                </a:solidFill>
              </a:rPr>
              <a:t>Learn more about your subject.</a:t>
            </a:r>
            <a:r>
              <a:rPr lang="en-US" sz="1700" dirty="0">
                <a:solidFill>
                  <a:schemeClr val="tx1"/>
                </a:solidFill>
              </a:rPr>
              <a:t> Browse sources such as books, newspapers, or online websites and pick up information that will add depth to your essay. </a:t>
            </a:r>
            <a:r>
              <a:rPr lang="en-US" sz="1700" u="sng" dirty="0">
                <a:solidFill>
                  <a:schemeClr val="tx1"/>
                </a:solidFill>
              </a:rPr>
              <a:t>When in doubt ask Mr. Google. He knows everything, remember? :)</a:t>
            </a:r>
          </a:p>
          <a:p>
            <a:pPr marL="1028700" lvl="1">
              <a:buFont typeface="Wingdings" charset="2"/>
              <a:buChar char="§"/>
            </a:pPr>
            <a:endParaRPr lang="en-US" dirty="0"/>
          </a:p>
        </p:txBody>
      </p:sp>
    </p:spTree>
    <p:extLst>
      <p:ext uri="{BB962C8B-B14F-4D97-AF65-F5344CB8AC3E}">
        <p14:creationId xmlns:p14="http://schemas.microsoft.com/office/powerpoint/2010/main" val="3569555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EF65A-AA71-408A-B2A5-CC0D927B77BC}"/>
              </a:ext>
            </a:extLst>
          </p:cNvPr>
          <p:cNvSpPr>
            <a:spLocks noGrp="1"/>
          </p:cNvSpPr>
          <p:nvPr>
            <p:ph type="title"/>
          </p:nvPr>
        </p:nvSpPr>
        <p:spPr/>
        <p:txBody>
          <a:bodyPr/>
          <a:lstStyle/>
          <a:p>
            <a:pPr algn="ctr"/>
            <a:r>
              <a:rPr lang="en-US" dirty="0"/>
              <a:t>To Tell A Story...</a:t>
            </a:r>
            <a:endParaRPr lang="en-US"/>
          </a:p>
        </p:txBody>
      </p:sp>
      <p:sp>
        <p:nvSpPr>
          <p:cNvPr id="3" name="Content Placeholder 2">
            <a:extLst>
              <a:ext uri="{FF2B5EF4-FFF2-40B4-BE49-F238E27FC236}">
                <a16:creationId xmlns:a16="http://schemas.microsoft.com/office/drawing/2014/main" id="{E5B0EA4D-0F03-46E8-BCFB-704E7D8465B0}"/>
              </a:ext>
            </a:extLst>
          </p:cNvPr>
          <p:cNvSpPr>
            <a:spLocks noGrp="1"/>
          </p:cNvSpPr>
          <p:nvPr>
            <p:ph idx="1"/>
          </p:nvPr>
        </p:nvSpPr>
        <p:spPr>
          <a:xfrm>
            <a:off x="2681178" y="1564499"/>
            <a:ext cx="8915400" cy="5289525"/>
          </a:xfrm>
        </p:spPr>
        <p:txBody>
          <a:bodyPr vert="horz" lIns="91440" tIns="45720" rIns="91440" bIns="45720" rtlCol="0" anchor="t">
            <a:noAutofit/>
          </a:bodyPr>
          <a:lstStyle/>
          <a:p>
            <a:pPr marL="0" indent="0">
              <a:buNone/>
            </a:pPr>
            <a:r>
              <a:rPr lang="en-US" sz="1600" dirty="0">
                <a:solidFill>
                  <a:schemeClr val="tx1"/>
                </a:solidFill>
              </a:rPr>
              <a:t>Most reflective writing—at least, writing that's interesting—tells a story. To create a story that engages your readers and truly encompasses great imagination, consider the following:</a:t>
            </a:r>
          </a:p>
          <a:p>
            <a:pPr marL="1314450" lvl="1">
              <a:buFont typeface="Wingdings" charset="2"/>
              <a:buChar char="§"/>
            </a:pPr>
            <a:r>
              <a:rPr lang="en-US" b="1" dirty="0">
                <a:solidFill>
                  <a:schemeClr val="tx1"/>
                </a:solidFill>
              </a:rPr>
              <a:t>Setting</a:t>
            </a:r>
            <a:r>
              <a:rPr lang="en-US" dirty="0">
                <a:solidFill>
                  <a:schemeClr val="tx1"/>
                </a:solidFill>
              </a:rPr>
              <a:t>. Where does your story take place? What is the setting like? How does the setting influence and affect the story?</a:t>
            </a:r>
          </a:p>
          <a:p>
            <a:pPr marL="1314450" lvl="1">
              <a:buFont typeface="Wingdings" charset="2"/>
              <a:buChar char="§"/>
            </a:pPr>
            <a:r>
              <a:rPr lang="en-US" b="1" dirty="0">
                <a:solidFill>
                  <a:schemeClr val="tx1"/>
                </a:solidFill>
              </a:rPr>
              <a:t>Character</a:t>
            </a:r>
            <a:r>
              <a:rPr lang="en-US" dirty="0">
                <a:solidFill>
                  <a:schemeClr val="tx1"/>
                </a:solidFill>
              </a:rPr>
              <a:t>. Who is involved in your story? What motivates them? What do they want to accomplish? What are their hopes and dreams?</a:t>
            </a:r>
          </a:p>
          <a:p>
            <a:pPr marL="1314450" lvl="1">
              <a:buFont typeface="Wingdings" charset="2"/>
              <a:buChar char="§"/>
            </a:pPr>
            <a:r>
              <a:rPr lang="en-US" b="1" dirty="0">
                <a:solidFill>
                  <a:schemeClr val="tx1"/>
                </a:solidFill>
              </a:rPr>
              <a:t>Plot</a:t>
            </a:r>
            <a:r>
              <a:rPr lang="en-US" dirty="0">
                <a:solidFill>
                  <a:schemeClr val="tx1"/>
                </a:solidFill>
              </a:rPr>
              <a:t>. What happens in your story? In what order do the events take place?</a:t>
            </a:r>
          </a:p>
          <a:p>
            <a:pPr marL="1314450" lvl="1">
              <a:buFont typeface="Wingdings" charset="2"/>
              <a:buChar char="§"/>
            </a:pPr>
            <a:r>
              <a:rPr lang="en-US" b="1" dirty="0">
                <a:solidFill>
                  <a:schemeClr val="tx1"/>
                </a:solidFill>
              </a:rPr>
              <a:t>Conflict</a:t>
            </a:r>
            <a:r>
              <a:rPr lang="en-US" dirty="0">
                <a:solidFill>
                  <a:schemeClr val="tx1"/>
                </a:solidFill>
              </a:rPr>
              <a:t>. There is always conflict in the best of stories. Do the characters in your story disagree about something? What is it? Why do they disagree? Are you telling a story about something you do/don't like?</a:t>
            </a:r>
          </a:p>
          <a:p>
            <a:pPr marL="1314450" lvl="1">
              <a:buFont typeface="Wingdings" charset="2"/>
              <a:buChar char="§"/>
            </a:pPr>
            <a:r>
              <a:rPr lang="en-US" b="1" dirty="0">
                <a:solidFill>
                  <a:schemeClr val="tx1"/>
                </a:solidFill>
              </a:rPr>
              <a:t>Climax</a:t>
            </a:r>
            <a:r>
              <a:rPr lang="en-US" dirty="0">
                <a:solidFill>
                  <a:schemeClr val="tx1"/>
                </a:solidFill>
              </a:rPr>
              <a:t>. What is the defining moment or event in the story? In what direction does the story lead the reader?</a:t>
            </a:r>
          </a:p>
          <a:p>
            <a:pPr marL="1314450" lvl="1">
              <a:buFont typeface="Wingdings" charset="2"/>
              <a:buChar char="§"/>
            </a:pPr>
            <a:r>
              <a:rPr lang="en-US" b="1" dirty="0">
                <a:solidFill>
                  <a:schemeClr val="tx1"/>
                </a:solidFill>
              </a:rPr>
              <a:t>Resolution</a:t>
            </a:r>
            <a:r>
              <a:rPr lang="en-US" dirty="0">
                <a:solidFill>
                  <a:schemeClr val="tx1"/>
                </a:solidFill>
              </a:rPr>
              <a:t>. How is the conflict resolved in your story? </a:t>
            </a:r>
          </a:p>
          <a:p>
            <a:pPr marL="1314450" lvl="1">
              <a:buFont typeface="Wingdings" charset="2"/>
              <a:buChar char="§"/>
            </a:pPr>
            <a:r>
              <a:rPr lang="en-US" b="1" dirty="0">
                <a:solidFill>
                  <a:schemeClr val="tx1"/>
                </a:solidFill>
              </a:rPr>
              <a:t>Point of View</a:t>
            </a:r>
            <a:r>
              <a:rPr lang="en-US" dirty="0">
                <a:solidFill>
                  <a:schemeClr val="tx1"/>
                </a:solidFill>
              </a:rPr>
              <a:t>. Who is telling the story? Are you? Is someone else? How is it told?</a:t>
            </a:r>
          </a:p>
        </p:txBody>
      </p:sp>
    </p:spTree>
    <p:extLst>
      <p:ext uri="{BB962C8B-B14F-4D97-AF65-F5344CB8AC3E}">
        <p14:creationId xmlns:p14="http://schemas.microsoft.com/office/powerpoint/2010/main" val="2677627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6D04-AB02-48EA-9728-3115068A083B}"/>
              </a:ext>
            </a:extLst>
          </p:cNvPr>
          <p:cNvSpPr>
            <a:spLocks noGrp="1"/>
          </p:cNvSpPr>
          <p:nvPr>
            <p:ph type="title"/>
          </p:nvPr>
        </p:nvSpPr>
        <p:spPr/>
        <p:txBody>
          <a:bodyPr/>
          <a:lstStyle/>
          <a:p>
            <a:r>
              <a:rPr lang="en-US" dirty="0"/>
              <a:t>Mapping out a story</a:t>
            </a:r>
          </a:p>
        </p:txBody>
      </p:sp>
      <p:sp>
        <p:nvSpPr>
          <p:cNvPr id="3" name="Content Placeholder 2">
            <a:extLst>
              <a:ext uri="{FF2B5EF4-FFF2-40B4-BE49-F238E27FC236}">
                <a16:creationId xmlns:a16="http://schemas.microsoft.com/office/drawing/2014/main" id="{8067641C-17C7-447E-BE66-4F5869E27740}"/>
              </a:ext>
            </a:extLst>
          </p:cNvPr>
          <p:cNvSpPr>
            <a:spLocks noGrp="1"/>
          </p:cNvSpPr>
          <p:nvPr>
            <p:ph idx="1"/>
          </p:nvPr>
        </p:nvSpPr>
        <p:spPr/>
        <p:txBody>
          <a:bodyPr/>
          <a:lstStyle/>
          <a:p>
            <a:r>
              <a:rPr lang="en-US" dirty="0">
                <a:hlinkClick r:id="rId2"/>
              </a:rPr>
              <a:t>Thanks Kurt Vonnegut</a:t>
            </a:r>
            <a:endParaRPr lang="en-US" dirty="0"/>
          </a:p>
          <a:p>
            <a:endParaRPr lang="en-US" dirty="0"/>
          </a:p>
        </p:txBody>
      </p:sp>
    </p:spTree>
    <p:extLst>
      <p:ext uri="{BB962C8B-B14F-4D97-AF65-F5344CB8AC3E}">
        <p14:creationId xmlns:p14="http://schemas.microsoft.com/office/powerpoint/2010/main" val="626818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42E51-4D17-4EC7-97AE-300DD732A336}"/>
              </a:ext>
            </a:extLst>
          </p:cNvPr>
          <p:cNvSpPr>
            <a:spLocks noGrp="1"/>
          </p:cNvSpPr>
          <p:nvPr>
            <p:ph type="title"/>
          </p:nvPr>
        </p:nvSpPr>
        <p:spPr>
          <a:xfrm>
            <a:off x="2592925" y="624110"/>
            <a:ext cx="8911687" cy="1280890"/>
          </a:xfrm>
        </p:spPr>
        <p:txBody>
          <a:bodyPr/>
          <a:lstStyle/>
          <a:p>
            <a:pPr algn="ctr"/>
            <a:r>
              <a:rPr lang="en-US" dirty="0"/>
              <a:t>Traditional or Modern?</a:t>
            </a:r>
          </a:p>
        </p:txBody>
      </p:sp>
      <p:sp>
        <p:nvSpPr>
          <p:cNvPr id="3" name="Content Placeholder 2">
            <a:extLst>
              <a:ext uri="{FF2B5EF4-FFF2-40B4-BE49-F238E27FC236}">
                <a16:creationId xmlns:a16="http://schemas.microsoft.com/office/drawing/2014/main" id="{183712F2-665C-43AB-8F31-5D30A444FB9E}"/>
              </a:ext>
            </a:extLst>
          </p:cNvPr>
          <p:cNvSpPr>
            <a:spLocks noGrp="1"/>
          </p:cNvSpPr>
          <p:nvPr>
            <p:ph idx="1"/>
          </p:nvPr>
        </p:nvSpPr>
        <p:spPr>
          <a:xfrm>
            <a:off x="2589212" y="1528839"/>
            <a:ext cx="8915400" cy="5204859"/>
          </a:xfrm>
        </p:spPr>
        <p:txBody>
          <a:bodyPr vert="horz" lIns="91440" tIns="45720" rIns="91440" bIns="45720" rtlCol="0" anchor="t">
            <a:normAutofit/>
          </a:bodyPr>
          <a:lstStyle/>
          <a:p>
            <a:pPr marL="0" indent="0">
              <a:buNone/>
            </a:pPr>
            <a:r>
              <a:rPr lang="en-US" sz="1900" dirty="0">
                <a:solidFill>
                  <a:schemeClr val="tx1"/>
                </a:solidFill>
              </a:rPr>
              <a:t>Your story does not need to be formal, it does not need to be traditional. It can have a more modern approach, a more informal way that helps convey the message you wish the reader to truly get. </a:t>
            </a:r>
          </a:p>
          <a:p>
            <a:pPr marL="1314450" lvl="1">
              <a:buFont typeface="Wingdings" charset="2"/>
              <a:buChar char="§"/>
            </a:pPr>
            <a:r>
              <a:rPr lang="en-US" sz="1900" b="1" dirty="0">
                <a:solidFill>
                  <a:schemeClr val="tx1"/>
                </a:solidFill>
              </a:rPr>
              <a:t>Dialogue</a:t>
            </a:r>
            <a:r>
              <a:rPr lang="en-US" sz="1900" dirty="0">
                <a:solidFill>
                  <a:schemeClr val="tx1"/>
                </a:solidFill>
              </a:rPr>
              <a:t>. Many reflective/narrative essays use dialogue—spoken exchange between characters or figures—to help readers better understand a subject.</a:t>
            </a:r>
          </a:p>
          <a:p>
            <a:pPr marL="1314450" lvl="1">
              <a:buFont typeface="Wingdings" charset="2"/>
              <a:buChar char="§"/>
            </a:pPr>
            <a:r>
              <a:rPr lang="en-US" sz="1900" b="1" dirty="0">
                <a:solidFill>
                  <a:schemeClr val="tx1"/>
                </a:solidFill>
              </a:rPr>
              <a:t>Choose Your Point of View</a:t>
            </a:r>
            <a:r>
              <a:rPr lang="en-US" sz="1900" dirty="0">
                <a:solidFill>
                  <a:schemeClr val="tx1"/>
                </a:solidFill>
              </a:rPr>
              <a:t>. In academic writing, point of view refers to the perspective the writer takes. Sometimes a writer will reflect as a </a:t>
            </a:r>
            <a:r>
              <a:rPr lang="en-US" sz="1900" i="1" dirty="0">
                <a:solidFill>
                  <a:schemeClr val="tx1"/>
                </a:solidFill>
              </a:rPr>
              <a:t>detached observer</a:t>
            </a:r>
            <a:r>
              <a:rPr lang="en-US" sz="1900" dirty="0">
                <a:solidFill>
                  <a:schemeClr val="tx1"/>
                </a:solidFill>
              </a:rPr>
              <a:t>, standing outside the action and making observations without becoming a part of the story. They use third person wording like</a:t>
            </a:r>
            <a:r>
              <a:rPr lang="en-US" sz="1900" i="1" dirty="0">
                <a:solidFill>
                  <a:schemeClr val="tx1"/>
                </a:solidFill>
              </a:rPr>
              <a:t> </a:t>
            </a:r>
            <a:r>
              <a:rPr lang="en-US" sz="1900" i="1" u="sng" dirty="0">
                <a:solidFill>
                  <a:schemeClr val="tx1"/>
                </a:solidFill>
              </a:rPr>
              <a:t>he, she, they</a:t>
            </a:r>
            <a:r>
              <a:rPr lang="en-US" sz="1900" dirty="0">
                <a:solidFill>
                  <a:schemeClr val="tx1"/>
                </a:solidFill>
              </a:rPr>
              <a:t> .</a:t>
            </a:r>
          </a:p>
          <a:p>
            <a:pPr marL="1314450" lvl="1">
              <a:buFont typeface="Wingdings" charset="2"/>
              <a:buChar char="§"/>
            </a:pPr>
            <a:r>
              <a:rPr lang="en-US" sz="1900" b="1" dirty="0">
                <a:solidFill>
                  <a:schemeClr val="tx1"/>
                </a:solidFill>
              </a:rPr>
              <a:t>Style</a:t>
            </a:r>
            <a:r>
              <a:rPr lang="en-US" sz="1900" dirty="0">
                <a:solidFill>
                  <a:schemeClr val="tx1"/>
                </a:solidFill>
              </a:rPr>
              <a:t>. This concept is always up to the writer and how they wish for, not only their writing, but their language to come across. This is huge! This dictates the </a:t>
            </a:r>
            <a:r>
              <a:rPr lang="en-US" sz="1900" i="1" u="sng" dirty="0">
                <a:solidFill>
                  <a:schemeClr val="tx1"/>
                </a:solidFill>
              </a:rPr>
              <a:t>tone</a:t>
            </a:r>
            <a:r>
              <a:rPr lang="en-US" sz="1900" i="1" dirty="0">
                <a:solidFill>
                  <a:schemeClr val="tx1"/>
                </a:solidFill>
              </a:rPr>
              <a:t> </a:t>
            </a:r>
            <a:r>
              <a:rPr lang="en-US" sz="1900" dirty="0">
                <a:solidFill>
                  <a:schemeClr val="tx1"/>
                </a:solidFill>
              </a:rPr>
              <a:t>of the story which is crucial to </a:t>
            </a:r>
            <a:r>
              <a:rPr lang="en-US" sz="1900" i="1" u="sng" dirty="0">
                <a:solidFill>
                  <a:schemeClr val="tx1"/>
                </a:solidFill>
              </a:rPr>
              <a:t>voice</a:t>
            </a:r>
            <a:r>
              <a:rPr lang="en-US" sz="1900" dirty="0">
                <a:solidFill>
                  <a:schemeClr val="tx1"/>
                </a:solidFill>
              </a:rPr>
              <a:t>.</a:t>
            </a:r>
          </a:p>
        </p:txBody>
      </p:sp>
    </p:spTree>
    <p:extLst>
      <p:ext uri="{BB962C8B-B14F-4D97-AF65-F5344CB8AC3E}">
        <p14:creationId xmlns:p14="http://schemas.microsoft.com/office/powerpoint/2010/main" val="2395159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7" name="Rectangle 8">
            <a:extLst>
              <a:ext uri="{FF2B5EF4-FFF2-40B4-BE49-F238E27FC236}">
                <a16:creationId xmlns:a16="http://schemas.microsoft.com/office/drawing/2014/main" id="{7A5FC171-5EF1-470A-B19B-DB937973D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0"/>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4" descr="A drawing of a person&#10;&#10;Description generated with high confidence">
            <a:extLst>
              <a:ext uri="{FF2B5EF4-FFF2-40B4-BE49-F238E27FC236}">
                <a16:creationId xmlns:a16="http://schemas.microsoft.com/office/drawing/2014/main" id="{41DB22E5-E41A-413A-AAB4-3BC0D9A2C906}"/>
              </a:ext>
            </a:extLst>
          </p:cNvPr>
          <p:cNvPicPr>
            <a:picLocks noChangeAspect="1"/>
          </p:cNvPicPr>
          <p:nvPr/>
        </p:nvPicPr>
        <p:blipFill rotWithShape="1">
          <a:blip r:embed="rId2">
            <a:duotone>
              <a:schemeClr val="bg2">
                <a:shade val="45000"/>
                <a:satMod val="135000"/>
              </a:schemeClr>
              <a:prstClr val="white"/>
            </a:duotone>
            <a:alphaModFix amt="40000"/>
          </a:blip>
          <a:srcRect t="15062" r="1" b="3440"/>
          <a:stretch/>
        </p:blipFill>
        <p:spPr>
          <a:xfrm>
            <a:off x="20" y="10"/>
            <a:ext cx="12191980" cy="6857990"/>
          </a:xfrm>
          <a:prstGeom prst="rect">
            <a:avLst/>
          </a:prstGeom>
        </p:spPr>
      </p:pic>
      <p:sp>
        <p:nvSpPr>
          <p:cNvPr id="2" name="Title 1">
            <a:extLst>
              <a:ext uri="{FF2B5EF4-FFF2-40B4-BE49-F238E27FC236}">
                <a16:creationId xmlns:a16="http://schemas.microsoft.com/office/drawing/2014/main" id="{0575FB8C-73B6-4C21-8786-3FCA8583665A}"/>
              </a:ext>
            </a:extLst>
          </p:cNvPr>
          <p:cNvSpPr>
            <a:spLocks noGrp="1"/>
          </p:cNvSpPr>
          <p:nvPr>
            <p:ph type="title"/>
          </p:nvPr>
        </p:nvSpPr>
        <p:spPr>
          <a:xfrm>
            <a:off x="2266354" y="587824"/>
            <a:ext cx="8911687" cy="1280890"/>
          </a:xfrm>
        </p:spPr>
        <p:txBody>
          <a:bodyPr>
            <a:normAutofit/>
          </a:bodyPr>
          <a:lstStyle/>
          <a:p>
            <a:pPr algn="ctr"/>
            <a:r>
              <a:rPr lang="en-US" dirty="0"/>
              <a:t>But...What's the Point?</a:t>
            </a:r>
            <a:endParaRPr lang="en-US"/>
          </a:p>
        </p:txBody>
      </p:sp>
      <p:sp>
        <p:nvSpPr>
          <p:cNvPr id="8" name="Rectangle 10">
            <a:extLst>
              <a:ext uri="{FF2B5EF4-FFF2-40B4-BE49-F238E27FC236}">
                <a16:creationId xmlns:a16="http://schemas.microsoft.com/office/drawing/2014/main" id="{685D77DF-610F-4D0F-A3D2-4FBBC96640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11">
            <a:extLst>
              <a:ext uri="{FF2B5EF4-FFF2-40B4-BE49-F238E27FC236}">
                <a16:creationId xmlns:a16="http://schemas.microsoft.com/office/drawing/2014/main" id="{2513384B-399F-47B1-9ABD-172607AA4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3" name="Content Placeholder 2">
            <a:extLst>
              <a:ext uri="{FF2B5EF4-FFF2-40B4-BE49-F238E27FC236}">
                <a16:creationId xmlns:a16="http://schemas.microsoft.com/office/drawing/2014/main" id="{366A594B-DCD7-4F9A-83D1-158B449CED07}"/>
              </a:ext>
            </a:extLst>
          </p:cNvPr>
          <p:cNvSpPr>
            <a:spLocks noGrp="1"/>
          </p:cNvSpPr>
          <p:nvPr>
            <p:ph idx="1"/>
          </p:nvPr>
        </p:nvSpPr>
        <p:spPr>
          <a:xfrm>
            <a:off x="2141689" y="1553029"/>
            <a:ext cx="9362923" cy="5241145"/>
          </a:xfrm>
        </p:spPr>
        <p:txBody>
          <a:bodyPr vert="horz" lIns="91440" tIns="45720" rIns="91440" bIns="45720" rtlCol="0" anchor="t">
            <a:normAutofit/>
          </a:bodyPr>
          <a:lstStyle/>
          <a:p>
            <a:pPr marL="0" indent="0">
              <a:buNone/>
            </a:pPr>
            <a:r>
              <a:rPr lang="en-US" sz="2300" dirty="0">
                <a:solidFill>
                  <a:schemeClr val="tx1"/>
                </a:solidFill>
              </a:rPr>
              <a:t>Every good story has a point. Every joke has a good punchline. Every good reflective/narrative essay leaves its readers with something to think about. Consider what is meaningful to you, and think about how you can </a:t>
            </a:r>
            <a:r>
              <a:rPr lang="en-US" sz="2300" i="1" u="sng" dirty="0">
                <a:solidFill>
                  <a:schemeClr val="tx1"/>
                </a:solidFill>
              </a:rPr>
              <a:t>make it real</a:t>
            </a:r>
            <a:r>
              <a:rPr lang="en-US" sz="2300" i="1" dirty="0">
                <a:solidFill>
                  <a:schemeClr val="tx1"/>
                </a:solidFill>
              </a:rPr>
              <a:t> </a:t>
            </a:r>
            <a:r>
              <a:rPr lang="en-US" sz="2300" dirty="0">
                <a:solidFill>
                  <a:schemeClr val="tx1"/>
                </a:solidFill>
              </a:rPr>
              <a:t>to your readers. The main idea of your reflective essay should hold some significance for your readers, therefore, relate it in a way that they can personally understand it. </a:t>
            </a:r>
          </a:p>
          <a:p>
            <a:pPr marL="0" indent="0">
              <a:buNone/>
            </a:pPr>
            <a:r>
              <a:rPr lang="en-US" sz="2300" dirty="0">
                <a:solidFill>
                  <a:schemeClr val="tx1"/>
                </a:solidFill>
              </a:rPr>
              <a:t>When you find your subject, your voice, and the point or message, your writing will flow much easier. This depends in part on YOUR responsibility as a writer to pay attention to detail. </a:t>
            </a:r>
          </a:p>
          <a:p>
            <a:pPr marL="0" indent="0">
              <a:buNone/>
            </a:pPr>
            <a:r>
              <a:rPr lang="en-US" sz="2300" dirty="0">
                <a:solidFill>
                  <a:schemeClr val="tx1"/>
                </a:solidFill>
              </a:rPr>
              <a:t>Also, when in doubt, use descriptors and adjectives to bring your setting, characters, conflicts, climaxes, and resolutions to life.</a:t>
            </a:r>
          </a:p>
        </p:txBody>
      </p:sp>
    </p:spTree>
    <p:extLst>
      <p:ext uri="{BB962C8B-B14F-4D97-AF65-F5344CB8AC3E}">
        <p14:creationId xmlns:p14="http://schemas.microsoft.com/office/powerpoint/2010/main" val="2722012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0EDB9-9336-4666-9754-3CCC189302F6}"/>
              </a:ext>
            </a:extLst>
          </p:cNvPr>
          <p:cNvSpPr>
            <a:spLocks noGrp="1"/>
          </p:cNvSpPr>
          <p:nvPr>
            <p:ph type="title"/>
          </p:nvPr>
        </p:nvSpPr>
        <p:spPr/>
        <p:txBody>
          <a:bodyPr/>
          <a:lstStyle/>
          <a:p>
            <a:r>
              <a:rPr lang="en-US" dirty="0"/>
              <a:t>I Want An Example Professor!</a:t>
            </a:r>
          </a:p>
        </p:txBody>
      </p:sp>
      <p:sp>
        <p:nvSpPr>
          <p:cNvPr id="3" name="Content Placeholder 2">
            <a:extLst>
              <a:ext uri="{FF2B5EF4-FFF2-40B4-BE49-F238E27FC236}">
                <a16:creationId xmlns:a16="http://schemas.microsoft.com/office/drawing/2014/main" id="{53A9BFED-2F96-4448-91AC-71FE49DC2DE1}"/>
              </a:ext>
            </a:extLst>
          </p:cNvPr>
          <p:cNvSpPr>
            <a:spLocks noGrp="1"/>
          </p:cNvSpPr>
          <p:nvPr>
            <p:ph idx="1"/>
          </p:nvPr>
        </p:nvSpPr>
        <p:spPr/>
        <p:txBody>
          <a:bodyPr/>
          <a:lstStyle/>
          <a:p>
            <a:r>
              <a:rPr lang="en-US" dirty="0">
                <a:hlinkClick r:id="rId2"/>
              </a:rPr>
              <a:t>https://www.creativenonfiction.org/brevity/past%20issues/brev19/sukrung19.htm</a:t>
            </a:r>
            <a:endParaRPr lang="en-US" dirty="0"/>
          </a:p>
        </p:txBody>
      </p:sp>
    </p:spTree>
    <p:extLst>
      <p:ext uri="{BB962C8B-B14F-4D97-AF65-F5344CB8AC3E}">
        <p14:creationId xmlns:p14="http://schemas.microsoft.com/office/powerpoint/2010/main" val="2581832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6EA9C-B08C-4BBC-9A2A-EF6FB0B46C9D}"/>
              </a:ext>
            </a:extLst>
          </p:cNvPr>
          <p:cNvSpPr>
            <a:spLocks noGrp="1"/>
          </p:cNvSpPr>
          <p:nvPr>
            <p:ph type="title"/>
          </p:nvPr>
        </p:nvSpPr>
        <p:spPr/>
        <p:txBody>
          <a:bodyPr>
            <a:normAutofit/>
          </a:bodyPr>
          <a:lstStyle/>
          <a:p>
            <a:r>
              <a:rPr lang="en-US" dirty="0"/>
              <a:t>I Want An Example Professor! </a:t>
            </a:r>
          </a:p>
        </p:txBody>
      </p:sp>
      <p:sp>
        <p:nvSpPr>
          <p:cNvPr id="3" name="Content Placeholder 2">
            <a:extLst>
              <a:ext uri="{FF2B5EF4-FFF2-40B4-BE49-F238E27FC236}">
                <a16:creationId xmlns:a16="http://schemas.microsoft.com/office/drawing/2014/main" id="{6325B370-D30E-4A1F-914D-73CD7B6AFAB1}"/>
              </a:ext>
            </a:extLst>
          </p:cNvPr>
          <p:cNvSpPr>
            <a:spLocks noGrp="1"/>
          </p:cNvSpPr>
          <p:nvPr>
            <p:ph idx="1"/>
          </p:nvPr>
        </p:nvSpPr>
        <p:spPr/>
        <p:txBody>
          <a:bodyPr/>
          <a:lstStyle/>
          <a:p>
            <a:r>
              <a:rPr lang="en-US" dirty="0"/>
              <a:t>1. What is </a:t>
            </a:r>
            <a:r>
              <a:rPr lang="en-US" dirty="0" err="1"/>
              <a:t>Sukrungruang’s</a:t>
            </a:r>
            <a:r>
              <a:rPr lang="en-US" dirty="0"/>
              <a:t> thesis? Is it stated or implied?</a:t>
            </a:r>
          </a:p>
          <a:p>
            <a:r>
              <a:rPr lang="en-US" dirty="0"/>
              <a:t>2 a. What can readers infer about what the American man in the bowling alley thinks of </a:t>
            </a:r>
            <a:r>
              <a:rPr lang="en-US" dirty="0" err="1"/>
              <a:t>Sukrungruang’s</a:t>
            </a:r>
            <a:r>
              <a:rPr lang="en-US" dirty="0"/>
              <a:t> mother?</a:t>
            </a:r>
          </a:p>
          <a:p>
            <a:r>
              <a:rPr lang="en-US" dirty="0"/>
              <a:t>2 b. Why does </a:t>
            </a:r>
            <a:r>
              <a:rPr lang="en-US" dirty="0" err="1"/>
              <a:t>Sukrungruang</a:t>
            </a:r>
            <a:r>
              <a:rPr lang="en-US" dirty="0"/>
              <a:t> describe his mother’s smile as “too bright, too large.” What does this description convey about his mother’s attitude toward the man? </a:t>
            </a:r>
          </a:p>
          <a:p>
            <a:r>
              <a:rPr lang="en-US" dirty="0"/>
              <a:t>3. How does </a:t>
            </a:r>
            <a:r>
              <a:rPr lang="en-US" dirty="0" err="1"/>
              <a:t>Sukrungruang</a:t>
            </a:r>
            <a:r>
              <a:rPr lang="en-US" dirty="0"/>
              <a:t> use description and other strategies to make his experience vivid and engaging?  Cite several examples</a:t>
            </a:r>
          </a:p>
          <a:p>
            <a:r>
              <a:rPr lang="en-US" dirty="0"/>
              <a:t>4. How well do you think </a:t>
            </a:r>
            <a:r>
              <a:rPr lang="en-US" dirty="0" err="1"/>
              <a:t>Sukrungruang</a:t>
            </a:r>
            <a:r>
              <a:rPr lang="en-US" dirty="0"/>
              <a:t> describes his mother?  What details do you find most effective?  Are there any aspects of his mother about which you would like to learn more?</a:t>
            </a:r>
          </a:p>
          <a:p>
            <a:endParaRPr lang="en-US" dirty="0"/>
          </a:p>
        </p:txBody>
      </p:sp>
    </p:spTree>
    <p:extLst>
      <p:ext uri="{BB962C8B-B14F-4D97-AF65-F5344CB8AC3E}">
        <p14:creationId xmlns:p14="http://schemas.microsoft.com/office/powerpoint/2010/main" val="251859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4533D-97B6-4E23-841F-4C91E5D8F372}"/>
              </a:ext>
            </a:extLst>
          </p:cNvPr>
          <p:cNvSpPr>
            <a:spLocks noGrp="1"/>
          </p:cNvSpPr>
          <p:nvPr>
            <p:ph type="title"/>
          </p:nvPr>
        </p:nvSpPr>
        <p:spPr/>
        <p:txBody>
          <a:bodyPr/>
          <a:lstStyle/>
          <a:p>
            <a:pPr algn="ctr"/>
            <a:r>
              <a:rPr lang="en-US" dirty="0"/>
              <a:t>I Want An Example Professor!</a:t>
            </a:r>
          </a:p>
        </p:txBody>
      </p:sp>
      <p:sp>
        <p:nvSpPr>
          <p:cNvPr id="3" name="Content Placeholder 2">
            <a:extLst>
              <a:ext uri="{FF2B5EF4-FFF2-40B4-BE49-F238E27FC236}">
                <a16:creationId xmlns:a16="http://schemas.microsoft.com/office/drawing/2014/main" id="{80E81BEB-BDBA-41B8-8F0E-EDE4B8AF3A14}"/>
              </a:ext>
            </a:extLst>
          </p:cNvPr>
          <p:cNvSpPr>
            <a:spLocks noGrp="1"/>
          </p:cNvSpPr>
          <p:nvPr>
            <p:ph idx="1"/>
          </p:nvPr>
        </p:nvSpPr>
        <p:spPr>
          <a:xfrm>
            <a:off x="2589212" y="1516743"/>
            <a:ext cx="8915400" cy="5289525"/>
          </a:xfrm>
        </p:spPr>
        <p:txBody>
          <a:bodyPr vert="horz" lIns="91440" tIns="45720" rIns="91440" bIns="45720" rtlCol="0" anchor="t">
            <a:normAutofit/>
          </a:bodyPr>
          <a:lstStyle/>
          <a:p>
            <a:pPr marL="0" indent="0">
              <a:buNone/>
            </a:pPr>
            <a:r>
              <a:rPr lang="en-US" sz="2100" dirty="0">
                <a:solidFill>
                  <a:schemeClr val="tx1"/>
                </a:solidFill>
              </a:rPr>
              <a:t>The following paragraph is from the essay "Chop Suey" by Ira Sukrungruang. In the passage, the writer chooses vocabulary to describe the strength of the character of his mother and the way she handled a rude and disrespectful  man.</a:t>
            </a:r>
          </a:p>
          <a:p>
            <a:pPr marL="0" indent="0">
              <a:buNone/>
            </a:pPr>
            <a:endParaRPr lang="en-US" sz="2100" dirty="0">
              <a:solidFill>
                <a:schemeClr val="tx1"/>
              </a:solidFill>
            </a:endParaRPr>
          </a:p>
          <a:p>
            <a:pPr marL="0" indent="0">
              <a:buNone/>
            </a:pPr>
            <a:r>
              <a:rPr lang="en-US" sz="2100" dirty="0">
                <a:solidFill>
                  <a:schemeClr val="tx1"/>
                </a:solidFill>
              </a:rPr>
              <a:t>     My mother </a:t>
            </a:r>
            <a:r>
              <a:rPr lang="en-US" sz="2100" dirty="0">
                <a:solidFill>
                  <a:schemeClr val="tx1"/>
                </a:solidFill>
                <a:highlight>
                  <a:srgbClr val="C0C0C0"/>
                </a:highlight>
              </a:rPr>
              <a:t>grabbed my hand</a:t>
            </a:r>
            <a:r>
              <a:rPr lang="en-US" sz="2100" dirty="0">
                <a:solidFill>
                  <a:schemeClr val="tx1"/>
                </a:solidFill>
              </a:rPr>
              <a:t> and </a:t>
            </a:r>
            <a:r>
              <a:rPr lang="en-US" sz="2100" dirty="0">
                <a:solidFill>
                  <a:schemeClr val="tx1"/>
                </a:solidFill>
                <a:highlight>
                  <a:srgbClr val="C0C0C0"/>
                </a:highlight>
              </a:rPr>
              <a:t>took one step</a:t>
            </a:r>
            <a:r>
              <a:rPr lang="en-US" sz="2100" dirty="0">
                <a:solidFill>
                  <a:schemeClr val="tx1"/>
                </a:solidFill>
              </a:rPr>
              <a:t> toward the man. In that instant, I saw in her face the same resolve she had when she spanked, the same resolve when she scolded. In that instant, I thought my mother was going to </a:t>
            </a:r>
            <a:r>
              <a:rPr lang="en-US" sz="2100" dirty="0">
                <a:solidFill>
                  <a:schemeClr val="tx1"/>
                </a:solidFill>
                <a:highlight>
                  <a:srgbClr val="C0C0C0"/>
                </a:highlight>
              </a:rPr>
              <a:t>hit the man. And for a moment, I thought the man saw the same thing in her eyes, and his smile disappeared</a:t>
            </a:r>
            <a:r>
              <a:rPr lang="en-US" sz="2100" dirty="0">
                <a:solidFill>
                  <a:schemeClr val="tx1"/>
                </a:solidFill>
              </a:rPr>
              <a:t> from his face. Quickly, </a:t>
            </a:r>
            <a:r>
              <a:rPr lang="en-US" sz="2100" dirty="0">
                <a:solidFill>
                  <a:schemeClr val="tx1"/>
                </a:solidFill>
                <a:highlight>
                  <a:srgbClr val="C0C0C0"/>
                </a:highlight>
              </a:rPr>
              <a:t>she smiled—too bright, too large</a:t>
            </a:r>
            <a:r>
              <a:rPr lang="en-US" sz="2100" dirty="0">
                <a:solidFill>
                  <a:schemeClr val="tx1"/>
                </a:solidFill>
              </a:rPr>
              <a:t>—and said, "You're welcome." (Para. 18) </a:t>
            </a:r>
          </a:p>
          <a:p>
            <a:pPr marL="0" indent="0">
              <a:buNone/>
            </a:pPr>
            <a:endParaRPr lang="en-US" sz="2100" dirty="0">
              <a:solidFill>
                <a:schemeClr val="tx1"/>
              </a:solidFill>
            </a:endParaRPr>
          </a:p>
          <a:p>
            <a:pPr marL="0" indent="0" algn="ctr">
              <a:buNone/>
            </a:pPr>
            <a:r>
              <a:rPr lang="en-US" sz="2100" i="1" dirty="0">
                <a:solidFill>
                  <a:schemeClr val="tx1"/>
                </a:solidFill>
                <a:highlight>
                  <a:srgbClr val="C0C0C0"/>
                </a:highlight>
              </a:rPr>
              <a:t>Notice the details that reinforce the main point.</a:t>
            </a:r>
          </a:p>
        </p:txBody>
      </p:sp>
    </p:spTree>
    <p:extLst>
      <p:ext uri="{BB962C8B-B14F-4D97-AF65-F5344CB8AC3E}">
        <p14:creationId xmlns:p14="http://schemas.microsoft.com/office/powerpoint/2010/main" val="3828070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D715-E9C9-412A-8975-4F28A15D954C}"/>
              </a:ext>
            </a:extLst>
          </p:cNvPr>
          <p:cNvSpPr>
            <a:spLocks noGrp="1"/>
          </p:cNvSpPr>
          <p:nvPr>
            <p:ph type="title"/>
          </p:nvPr>
        </p:nvSpPr>
        <p:spPr/>
        <p:txBody>
          <a:bodyPr/>
          <a:lstStyle/>
          <a:p>
            <a:r>
              <a:rPr lang="en-US" dirty="0"/>
              <a:t>How about another example?</a:t>
            </a:r>
          </a:p>
        </p:txBody>
      </p:sp>
      <p:sp>
        <p:nvSpPr>
          <p:cNvPr id="3" name="Content Placeholder 2">
            <a:extLst>
              <a:ext uri="{FF2B5EF4-FFF2-40B4-BE49-F238E27FC236}">
                <a16:creationId xmlns:a16="http://schemas.microsoft.com/office/drawing/2014/main" id="{224BB47D-E98F-4B1F-A33D-1FA47F1DACA2}"/>
              </a:ext>
            </a:extLst>
          </p:cNvPr>
          <p:cNvSpPr>
            <a:spLocks noGrp="1"/>
          </p:cNvSpPr>
          <p:nvPr>
            <p:ph idx="1"/>
          </p:nvPr>
        </p:nvSpPr>
        <p:spPr/>
        <p:txBody>
          <a:bodyPr/>
          <a:lstStyle/>
          <a:p>
            <a:r>
              <a:rPr lang="en-US" dirty="0">
                <a:hlinkClick r:id="rId2"/>
              </a:rPr>
              <a:t>https://www.discovermagazine.com/mind/your-brains-response-to-your-ex-according-to-neuroscience</a:t>
            </a:r>
            <a:endParaRPr lang="en-US" dirty="0"/>
          </a:p>
        </p:txBody>
      </p:sp>
    </p:spTree>
    <p:extLst>
      <p:ext uri="{BB962C8B-B14F-4D97-AF65-F5344CB8AC3E}">
        <p14:creationId xmlns:p14="http://schemas.microsoft.com/office/powerpoint/2010/main" val="104264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4D4F-F643-47A1-8E77-E07D7A489BCB}"/>
              </a:ext>
            </a:extLst>
          </p:cNvPr>
          <p:cNvSpPr>
            <a:spLocks noGrp="1"/>
          </p:cNvSpPr>
          <p:nvPr>
            <p:ph type="title"/>
          </p:nvPr>
        </p:nvSpPr>
        <p:spPr/>
        <p:txBody>
          <a:bodyPr/>
          <a:lstStyle/>
          <a:p>
            <a:r>
              <a:rPr lang="en-US" dirty="0"/>
              <a:t>How about another example?</a:t>
            </a:r>
          </a:p>
        </p:txBody>
      </p:sp>
      <p:sp>
        <p:nvSpPr>
          <p:cNvPr id="3" name="Content Placeholder 2">
            <a:extLst>
              <a:ext uri="{FF2B5EF4-FFF2-40B4-BE49-F238E27FC236}">
                <a16:creationId xmlns:a16="http://schemas.microsoft.com/office/drawing/2014/main" id="{41D96E75-B5F9-4D4D-B051-1AA005F6D3F6}"/>
              </a:ext>
            </a:extLst>
          </p:cNvPr>
          <p:cNvSpPr>
            <a:spLocks noGrp="1"/>
          </p:cNvSpPr>
          <p:nvPr>
            <p:ph idx="1"/>
          </p:nvPr>
        </p:nvSpPr>
        <p:spPr/>
        <p:txBody>
          <a:bodyPr/>
          <a:lstStyle/>
          <a:p>
            <a:r>
              <a:rPr lang="en-US" dirty="0"/>
              <a:t>1. How does the narrative structure differ from that of the other essays? Is this a strength or a weakness of the essay? Explain. </a:t>
            </a:r>
          </a:p>
          <a:p>
            <a:r>
              <a:rPr lang="en-US" dirty="0"/>
              <a:t>2. How does the author use outside sources?  Is this a strength or a weakness of the essay?  Explain.</a:t>
            </a:r>
          </a:p>
          <a:p>
            <a:r>
              <a:rPr lang="en-US" dirty="0"/>
              <a:t>3. How does </a:t>
            </a:r>
            <a:r>
              <a:rPr lang="en-US" dirty="0" err="1"/>
              <a:t>Paturel</a:t>
            </a:r>
            <a:r>
              <a:rPr lang="en-US" dirty="0"/>
              <a:t> use description and other strategies to make her experience vivid and engaging? Cite several examples.</a:t>
            </a:r>
          </a:p>
        </p:txBody>
      </p:sp>
    </p:spTree>
    <p:extLst>
      <p:ext uri="{BB962C8B-B14F-4D97-AF65-F5344CB8AC3E}">
        <p14:creationId xmlns:p14="http://schemas.microsoft.com/office/powerpoint/2010/main" val="2490143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3976A-3E69-414D-8C7A-022DBFD3E482}"/>
              </a:ext>
            </a:extLst>
          </p:cNvPr>
          <p:cNvSpPr>
            <a:spLocks noGrp="1"/>
          </p:cNvSpPr>
          <p:nvPr>
            <p:ph type="title"/>
          </p:nvPr>
        </p:nvSpPr>
        <p:spPr/>
        <p:txBody>
          <a:bodyPr/>
          <a:lstStyle/>
          <a:p>
            <a:r>
              <a:rPr lang="en-US" dirty="0"/>
              <a:t>And another?</a:t>
            </a:r>
          </a:p>
        </p:txBody>
      </p:sp>
      <p:sp>
        <p:nvSpPr>
          <p:cNvPr id="3" name="Content Placeholder 2">
            <a:extLst>
              <a:ext uri="{FF2B5EF4-FFF2-40B4-BE49-F238E27FC236}">
                <a16:creationId xmlns:a16="http://schemas.microsoft.com/office/drawing/2014/main" id="{60CC1D2B-37B6-46CE-AB3A-5315FE102E39}"/>
              </a:ext>
            </a:extLst>
          </p:cNvPr>
          <p:cNvSpPr>
            <a:spLocks noGrp="1"/>
          </p:cNvSpPr>
          <p:nvPr>
            <p:ph idx="1"/>
          </p:nvPr>
        </p:nvSpPr>
        <p:spPr/>
        <p:txBody>
          <a:bodyPr/>
          <a:lstStyle/>
          <a:p>
            <a:r>
              <a:rPr lang="en-US" dirty="0">
                <a:hlinkClick r:id="rId2"/>
              </a:rPr>
              <a:t>https://www.nytimes.com/2002/01/27/magazine/lives-dishing-dirt.html</a:t>
            </a:r>
            <a:endParaRPr lang="en-US" dirty="0"/>
          </a:p>
        </p:txBody>
      </p:sp>
    </p:spTree>
    <p:extLst>
      <p:ext uri="{BB962C8B-B14F-4D97-AF65-F5344CB8AC3E}">
        <p14:creationId xmlns:p14="http://schemas.microsoft.com/office/powerpoint/2010/main" val="4110767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5A201-37D9-481D-A25D-8FFA02447F06}"/>
              </a:ext>
            </a:extLst>
          </p:cNvPr>
          <p:cNvSpPr>
            <a:spLocks noGrp="1"/>
          </p:cNvSpPr>
          <p:nvPr>
            <p:ph type="title"/>
          </p:nvPr>
        </p:nvSpPr>
        <p:spPr/>
        <p:txBody>
          <a:bodyPr/>
          <a:lstStyle/>
          <a:p>
            <a:r>
              <a:rPr lang="en-US" dirty="0"/>
              <a:t>And another?</a:t>
            </a:r>
          </a:p>
        </p:txBody>
      </p:sp>
      <p:sp>
        <p:nvSpPr>
          <p:cNvPr id="3" name="Content Placeholder 2">
            <a:extLst>
              <a:ext uri="{FF2B5EF4-FFF2-40B4-BE49-F238E27FC236}">
                <a16:creationId xmlns:a16="http://schemas.microsoft.com/office/drawing/2014/main" id="{1D3D4906-FD77-400E-A04A-1AAF05538F44}"/>
              </a:ext>
            </a:extLst>
          </p:cNvPr>
          <p:cNvSpPr>
            <a:spLocks noGrp="1"/>
          </p:cNvSpPr>
          <p:nvPr>
            <p:ph idx="1"/>
          </p:nvPr>
        </p:nvSpPr>
        <p:spPr/>
        <p:txBody>
          <a:bodyPr/>
          <a:lstStyle/>
          <a:p>
            <a:r>
              <a:rPr lang="en-US" dirty="0"/>
              <a:t>How does White use description and other strategies to make her experience vivid and engaging?  Cite several examples.</a:t>
            </a:r>
          </a:p>
          <a:p>
            <a:r>
              <a:rPr lang="en-US" dirty="0"/>
              <a:t>Why does Emily pass on the rumors she hears?  What does she gain from this?</a:t>
            </a:r>
          </a:p>
          <a:p>
            <a:r>
              <a:rPr lang="en-US" dirty="0"/>
              <a:t>There are several important threads running through this story?  What are they?  Which do you think are fully developed and which do you want to know more about? </a:t>
            </a:r>
          </a:p>
        </p:txBody>
      </p:sp>
    </p:spTree>
    <p:extLst>
      <p:ext uri="{BB962C8B-B14F-4D97-AF65-F5344CB8AC3E}">
        <p14:creationId xmlns:p14="http://schemas.microsoft.com/office/powerpoint/2010/main" val="323968389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86DFC6AB0B46A4C92CAE7505586C164" ma:contentTypeVersion="0" ma:contentTypeDescription="Create a new document." ma:contentTypeScope="" ma:versionID="a8adf0cde363ef1efee4cf05409756b8">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332F99-4AEB-4B16-9245-32AD8D072CBC}">
  <ds:schemaRefs>
    <ds:schemaRef ds:uri="http://purl.org/dc/elements/1.1/"/>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B52EC5D8-7146-408F-B7A5-DC4F6DCCC7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1E56798F-BB53-4692-8E5E-88EF73CF16B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77</TotalTime>
  <Words>1370</Words>
  <Application>Microsoft Office PowerPoint</Application>
  <PresentationFormat>Widescreen</PresentationFormat>
  <Paragraphs>56</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Century Gothic</vt:lpstr>
      <vt:lpstr>Wingdings</vt:lpstr>
      <vt:lpstr>Wingdings 3</vt:lpstr>
      <vt:lpstr>Wisp</vt:lpstr>
      <vt:lpstr>Writing a Narrative Essay</vt:lpstr>
      <vt:lpstr>Writing with Reflection in Narration</vt:lpstr>
      <vt:lpstr>Where to Start?</vt:lpstr>
      <vt:lpstr>To Tell A Story...</vt:lpstr>
      <vt:lpstr>Mapping out a story</vt:lpstr>
      <vt:lpstr>Traditional or Modern?</vt:lpstr>
      <vt:lpstr>But...What's the Point?</vt:lpstr>
      <vt:lpstr>I Want An Example Professor!</vt:lpstr>
      <vt:lpstr>I Want An Example Professor! </vt:lpstr>
      <vt:lpstr>I Want An Example Professor!</vt:lpstr>
      <vt:lpstr>How about another example?</vt:lpstr>
      <vt:lpstr>How about another example?</vt:lpstr>
      <vt:lpstr>And another?</vt:lpstr>
      <vt:lpstr>And another?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dc:creator>
  <cp:lastModifiedBy>Amanda Smith</cp:lastModifiedBy>
  <cp:revision>252</cp:revision>
  <dcterms:created xsi:type="dcterms:W3CDTF">2014-09-12T02:13:59Z</dcterms:created>
  <dcterms:modified xsi:type="dcterms:W3CDTF">2020-02-04T17:47:06Z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0x010100A86DFC6AB0B46A4C92CAE7505586C164</vt:lpwstr>
  </property>
</Properties>
</file>